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EBEBEB"/>
    <a:srgbClr val="FFA7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80580" autoAdjust="0"/>
  </p:normalViewPr>
  <p:slideViewPr>
    <p:cSldViewPr snapToGrid="0" snapToObjects="1">
      <p:cViewPr varScale="1">
        <p:scale>
          <a:sx n="90" d="100"/>
          <a:sy n="90" d="100"/>
        </p:scale>
        <p:origin x="23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917EB-CA59-D94C-BD36-7599F585DD20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425E9-8CB5-1843-A32F-45C26D050F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887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425E9-8CB5-1843-A32F-45C26D050FF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869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577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175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742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224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508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749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888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571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793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076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27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EBE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A54DF-F624-3F45-ABAF-425D9662ED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1207" y="226538"/>
            <a:ext cx="10428207" cy="661387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990033"/>
                </a:solidFill>
                <a:latin typeface="Avenir Book" panose="02000503020000020003" pitchFamily="2" charset="0"/>
              </a:rPr>
              <a:t>Automated Cellular Robot-Assisted Technologies for translation of discovery-led research in Osteoarthritis</a:t>
            </a:r>
          </a:p>
        </p:txBody>
      </p:sp>
      <p:sp>
        <p:nvSpPr>
          <p:cNvPr id="101" name="Text Box 76">
            <a:extLst>
              <a:ext uri="{FF2B5EF4-FFF2-40B4-BE49-F238E27FC236}">
                <a16:creationId xmlns:a16="http://schemas.microsoft.com/office/drawing/2014/main" id="{2A25A1C3-FF71-6044-AFEA-379DB9D0DD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0610" y="1980699"/>
            <a:ext cx="83670" cy="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GB" altLang="en-US" sz="1800" dirty="0">
              <a:solidFill>
                <a:srgbClr val="FFFFFF"/>
              </a:solidFill>
            </a:endParaRPr>
          </a:p>
        </p:txBody>
      </p:sp>
      <p:sp>
        <p:nvSpPr>
          <p:cNvPr id="87" name="Text Box 67">
            <a:extLst>
              <a:ext uri="{FF2B5EF4-FFF2-40B4-BE49-F238E27FC236}">
                <a16:creationId xmlns:a16="http://schemas.microsoft.com/office/drawing/2014/main" id="{BBD1F744-7391-3E45-BB72-FF3EBB492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8066" y="1868789"/>
            <a:ext cx="12551" cy="1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GB" altLang="en-US" sz="1800" dirty="0">
              <a:solidFill>
                <a:srgbClr val="FFFFFF"/>
              </a:solidFill>
            </a:endParaRPr>
          </a:p>
        </p:txBody>
      </p:sp>
      <p:sp>
        <p:nvSpPr>
          <p:cNvPr id="81" name="Text Box 61">
            <a:extLst>
              <a:ext uri="{FF2B5EF4-FFF2-40B4-BE49-F238E27FC236}">
                <a16:creationId xmlns:a16="http://schemas.microsoft.com/office/drawing/2014/main" id="{0EE32A50-A90D-3E44-A006-D53AA179A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69250" y="1868789"/>
            <a:ext cx="12551" cy="1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GB" altLang="en-US" sz="1800" dirty="0">
              <a:solidFill>
                <a:srgbClr val="FFFFFF"/>
              </a:solidFill>
            </a:endParaRPr>
          </a:p>
        </p:txBody>
      </p:sp>
      <p:sp>
        <p:nvSpPr>
          <p:cNvPr id="75" name="Text Box 55">
            <a:extLst>
              <a:ext uri="{FF2B5EF4-FFF2-40B4-BE49-F238E27FC236}">
                <a16:creationId xmlns:a16="http://schemas.microsoft.com/office/drawing/2014/main" id="{0C76EF47-CBAD-DE4B-BF7B-37C7008A4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0393" y="1868789"/>
            <a:ext cx="12551" cy="1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GB" altLang="en-US" sz="1800" dirty="0">
              <a:solidFill>
                <a:srgbClr val="FFFFFF"/>
              </a:solidFill>
            </a:endParaRPr>
          </a:p>
        </p:txBody>
      </p:sp>
      <p:sp>
        <p:nvSpPr>
          <p:cNvPr id="69" name="Text Box 49">
            <a:extLst>
              <a:ext uri="{FF2B5EF4-FFF2-40B4-BE49-F238E27FC236}">
                <a16:creationId xmlns:a16="http://schemas.microsoft.com/office/drawing/2014/main" id="{318B4403-1E2D-6640-A951-90BF7FB904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91599" y="1868789"/>
            <a:ext cx="12551" cy="1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GB" altLang="en-US" sz="1800" dirty="0">
              <a:solidFill>
                <a:srgbClr val="FFFFFF"/>
              </a:solidFill>
            </a:endParaRPr>
          </a:p>
        </p:txBody>
      </p:sp>
      <p:pic>
        <p:nvPicPr>
          <p:cNvPr id="222" name="Picture 221">
            <a:extLst>
              <a:ext uri="{FF2B5EF4-FFF2-40B4-BE49-F238E27FC236}">
                <a16:creationId xmlns:a16="http://schemas.microsoft.com/office/drawing/2014/main" id="{FFB4EBBB-9A2B-164C-9359-89ED32AB97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2762" y="2186627"/>
            <a:ext cx="2810444" cy="1657163"/>
          </a:xfrm>
          <a:prstGeom prst="rect">
            <a:avLst/>
          </a:prstGeom>
        </p:spPr>
      </p:pic>
      <p:sp>
        <p:nvSpPr>
          <p:cNvPr id="223" name="TextBox 222">
            <a:extLst>
              <a:ext uri="{FF2B5EF4-FFF2-40B4-BE49-F238E27FC236}">
                <a16:creationId xmlns:a16="http://schemas.microsoft.com/office/drawing/2014/main" id="{EC9D3075-6ACB-BF45-BDC9-BB9A90B62D98}"/>
              </a:ext>
            </a:extLst>
          </p:cNvPr>
          <p:cNvSpPr txBox="1"/>
          <p:nvPr/>
        </p:nvSpPr>
        <p:spPr>
          <a:xfrm>
            <a:off x="8278924" y="3843221"/>
            <a:ext cx="37828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Avenir Book" panose="02000503020000020003" pitchFamily="2" charset="0"/>
              </a:rPr>
              <a:t>Automated, robotic manufacturing system with at-line testing: large batches of regulatory-compliant cells and cell products</a:t>
            </a:r>
          </a:p>
        </p:txBody>
      </p:sp>
      <p:sp>
        <p:nvSpPr>
          <p:cNvPr id="240" name="Text Box 187">
            <a:extLst>
              <a:ext uri="{FF2B5EF4-FFF2-40B4-BE49-F238E27FC236}">
                <a16:creationId xmlns:a16="http://schemas.microsoft.com/office/drawing/2014/main" id="{232A453C-2ECB-DC45-B911-314CA0482C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6988" y="1563629"/>
            <a:ext cx="114499" cy="122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GB" altLang="en-US" sz="1800" dirty="0">
              <a:solidFill>
                <a:srgbClr val="FFFFFF"/>
              </a:solidFill>
            </a:endParaRPr>
          </a:p>
        </p:txBody>
      </p:sp>
      <p:sp>
        <p:nvSpPr>
          <p:cNvPr id="274" name="TextBox 273">
            <a:extLst>
              <a:ext uri="{FF2B5EF4-FFF2-40B4-BE49-F238E27FC236}">
                <a16:creationId xmlns:a16="http://schemas.microsoft.com/office/drawing/2014/main" id="{530F3B4C-7A89-A142-803C-00AAEF8A6ACE}"/>
              </a:ext>
            </a:extLst>
          </p:cNvPr>
          <p:cNvSpPr txBox="1"/>
          <p:nvPr/>
        </p:nvSpPr>
        <p:spPr>
          <a:xfrm>
            <a:off x="2499273" y="3843221"/>
            <a:ext cx="24131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  <a:latin typeface="Avenir Book" panose="02000503020000020003" pitchFamily="2" charset="0"/>
              </a:rPr>
              <a:t>Molecular analysis of OA-activated cell-free secretome, extracellular vesicles +/- synovial fluid from people with OA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B3685B-CD6C-405A-BC75-854EBCD610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287" y="2390748"/>
            <a:ext cx="1248921" cy="12489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C9F5DB2-C151-4A6A-9B16-93287ACC046A}"/>
              </a:ext>
            </a:extLst>
          </p:cNvPr>
          <p:cNvSpPr txBox="1"/>
          <p:nvPr/>
        </p:nvSpPr>
        <p:spPr>
          <a:xfrm>
            <a:off x="5378003" y="3843221"/>
            <a:ext cx="20788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4">
                    <a:lumMod val="75000"/>
                  </a:schemeClr>
                </a:solidFill>
                <a:latin typeface="Avenir Book" panose="02000503020000020003" pitchFamily="2" charset="0"/>
              </a:rPr>
              <a:t>Testing AutoCRAT OA + cartilage repair therapies </a:t>
            </a:r>
            <a:r>
              <a:rPr lang="en-GB" b="1" i="1" dirty="0">
                <a:solidFill>
                  <a:schemeClr val="accent4">
                    <a:lumMod val="75000"/>
                  </a:schemeClr>
                </a:solidFill>
                <a:latin typeface="Avenir Book" panose="02000503020000020003" pitchFamily="2" charset="0"/>
              </a:rPr>
              <a:t>in vivo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401499-8293-404E-93B5-C44FB7AB0B08}"/>
              </a:ext>
            </a:extLst>
          </p:cNvPr>
          <p:cNvSpPr txBox="1"/>
          <p:nvPr/>
        </p:nvSpPr>
        <p:spPr>
          <a:xfrm>
            <a:off x="110087" y="1110255"/>
            <a:ext cx="119718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>
                <a:solidFill>
                  <a:schemeClr val="accent4">
                    <a:lumMod val="75000"/>
                  </a:schemeClr>
                </a:solidFill>
                <a:latin typeface="Avenir Book" panose="02000503020000020003" pitchFamily="2" charset="0"/>
              </a:rPr>
              <a:t>AutoCRAT will identify next-generation therapies for OA and cartilage repair and will enable economic, sustainable and regulatory-compliant means of production of cell and cell products for therapeutic use.</a:t>
            </a:r>
          </a:p>
        </p:txBody>
      </p:sp>
      <p:pic>
        <p:nvPicPr>
          <p:cNvPr id="1026" name="Picture 2" descr="Injection, Medical, Needle, Syringe">
            <a:extLst>
              <a:ext uri="{FF2B5EF4-FFF2-40B4-BE49-F238E27FC236}">
                <a16:creationId xmlns:a16="http://schemas.microsoft.com/office/drawing/2014/main" id="{035423C3-6953-496F-9DE0-40AA43B49F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33497" y="2481130"/>
            <a:ext cx="1088927" cy="1068157"/>
          </a:xfrm>
          <a:prstGeom prst="rect">
            <a:avLst/>
          </a:prstGeom>
          <a:solidFill>
            <a:srgbClr val="990033"/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5C0EBC6-C28E-4ECC-AF22-4674783CF975}"/>
              </a:ext>
            </a:extLst>
          </p:cNvPr>
          <p:cNvSpPr txBox="1"/>
          <p:nvPr/>
        </p:nvSpPr>
        <p:spPr>
          <a:xfrm>
            <a:off x="103918" y="3843221"/>
            <a:ext cx="21879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4">
                    <a:lumMod val="75000"/>
                  </a:schemeClr>
                </a:solidFill>
                <a:latin typeface="Avenir Book" panose="02000503020000020003" pitchFamily="2" charset="0"/>
              </a:rPr>
              <a:t>Generating sustainable sources of therapeutic cells and cell products using human iPSCs</a:t>
            </a:r>
          </a:p>
        </p:txBody>
      </p:sp>
      <p:pic>
        <p:nvPicPr>
          <p:cNvPr id="1028" name="Picture 4" descr="Microscope, Research, Laboratory, Science, Blue Science">
            <a:extLst>
              <a:ext uri="{FF2B5EF4-FFF2-40B4-BE49-F238E27FC236}">
                <a16:creationId xmlns:a16="http://schemas.microsoft.com/office/drawing/2014/main" id="{934D7BC2-0411-46E8-86C0-909366757D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9812" y="2436391"/>
            <a:ext cx="1164067" cy="1157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694FFD1-8977-4192-A5BE-F11A6438C3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85" y="62373"/>
            <a:ext cx="1653065" cy="942402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FDA5E313-8C6F-6A40-A485-A5FA175CE4A0}"/>
              </a:ext>
            </a:extLst>
          </p:cNvPr>
          <p:cNvGrpSpPr/>
          <p:nvPr/>
        </p:nvGrpSpPr>
        <p:grpSpPr>
          <a:xfrm>
            <a:off x="220175" y="5670558"/>
            <a:ext cx="11991171" cy="936366"/>
            <a:chOff x="100472" y="5655525"/>
            <a:chExt cx="10741863" cy="936366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8E97191-3CD7-524F-A5C7-9D4CBCE5C71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599610" y="5819544"/>
              <a:ext cx="1200362" cy="727492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2D0B03F-8C83-BC4C-BA34-342A8DA61F2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0472" y="5743129"/>
              <a:ext cx="1302527" cy="789410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C82C8449-8DFF-9C46-9B1F-97F776327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9297331" y="5655525"/>
              <a:ext cx="1545004" cy="936366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330D97AA-3A59-CE48-B4A9-9233D64BB13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524039" y="5819544"/>
              <a:ext cx="1076363" cy="652341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965C990-CE2B-0A4B-9892-B7397D2BE99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900474" y="5761367"/>
              <a:ext cx="1296354" cy="785669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857BD7A6-FA9D-D048-A7C0-286101B353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874752" y="5865959"/>
              <a:ext cx="940845" cy="570209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8B6E17AC-1C64-B846-AB71-64CE0CAFE31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8568229" y="5869096"/>
              <a:ext cx="940845" cy="570209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F56EFF14-5595-9540-BA3F-A8A3EAD85B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799972" y="5819544"/>
              <a:ext cx="940845" cy="570209"/>
            </a:xfrm>
            <a:prstGeom prst="rect">
              <a:avLst/>
            </a:prstGeom>
          </p:spPr>
        </p:pic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BFD011D2-FB5B-A74E-8441-85618627EE6D}"/>
              </a:ext>
            </a:extLst>
          </p:cNvPr>
          <p:cNvSpPr txBox="1"/>
          <p:nvPr/>
        </p:nvSpPr>
        <p:spPr>
          <a:xfrm>
            <a:off x="642866" y="6415740"/>
            <a:ext cx="1154913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venir Book" panose="02000503020000020003" pitchFamily="2" charset="0"/>
              </a:rPr>
              <a:t>AutoCRAT has received funding from the European Union’s Horizon 2020 research and innovation programme under grant agreement no. 874671. </a:t>
            </a:r>
            <a:r>
              <a:rPr lang="en-IE" sz="1100" dirty="0">
                <a:latin typeface="Avenir Book" panose="02000503020000020003" pitchFamily="2" charset="0"/>
              </a:rPr>
              <a:t>The material presented and views expressed here are the responsibility of the author(s) only. The EU Commission takes no responsibility for any use made of the information set out.</a:t>
            </a:r>
            <a:endParaRPr lang="en-US" sz="1100" dirty="0">
              <a:latin typeface="Avenir Book" panose="02000503020000020003" pitchFamily="2" charset="0"/>
            </a:endParaRPr>
          </a:p>
        </p:txBody>
      </p:sp>
      <p:pic>
        <p:nvPicPr>
          <p:cNvPr id="34" name="Picture 33" descr="eu_flag_logo_240px_grey.png">
            <a:extLst>
              <a:ext uri="{FF2B5EF4-FFF2-40B4-BE49-F238E27FC236}">
                <a16:creationId xmlns:a16="http://schemas.microsoft.com/office/drawing/2014/main" id="{6C58D6B6-38E5-914A-BAB3-B003157B6A0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18" y="6522982"/>
            <a:ext cx="538948" cy="3042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36B603D-6F1E-1749-99F7-257B67ADC33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194569" y="5951524"/>
            <a:ext cx="1675897" cy="43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9189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1116</TotalTime>
  <Words>151</Words>
  <Application>Microsoft Macintosh PowerPoint</Application>
  <PresentationFormat>Widescreen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Avenir Book</vt:lpstr>
      <vt:lpstr>Calibri</vt:lpstr>
      <vt:lpstr>Calibri Light</vt:lpstr>
      <vt:lpstr>Office Theme</vt:lpstr>
      <vt:lpstr>Automated Cellular Robot-Assisted Technologies for translation of discovery-led research in Osteoarthritis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AutoCRAT- Automated Cellular Robot-Assisted Technologies for translation of discovery-led research in Osteoarthritis</dc:title>
  <dc:creator>Danielle Nicholson</dc:creator>
  <cp:lastModifiedBy>Danielle Nicholson</cp:lastModifiedBy>
  <cp:revision>44</cp:revision>
  <dcterms:created xsi:type="dcterms:W3CDTF">2020-05-19T13:42:06Z</dcterms:created>
  <dcterms:modified xsi:type="dcterms:W3CDTF">2020-07-07T10:35:53Z</dcterms:modified>
</cp:coreProperties>
</file>